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Garamond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Montserrat Light"/>
      <p:regular r:id="rId37"/>
      <p:bold r:id="rId38"/>
      <p:italic r:id="rId39"/>
      <p:boldItalic r:id="rId40"/>
    </p:embeddedFont>
    <p:embeddedFont>
      <p:font typeface="DM Serif Display"/>
      <p:regular r:id="rId41"/>
      <p: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boldItalic.fntdata"/><Relationship Id="rId20" Type="http://schemas.openxmlformats.org/officeDocument/2006/relationships/slide" Target="slides/slide16.xml"/><Relationship Id="rId42" Type="http://schemas.openxmlformats.org/officeDocument/2006/relationships/font" Target="fonts/DMSerifDisplay-italic.fntdata"/><Relationship Id="rId41" Type="http://schemas.openxmlformats.org/officeDocument/2006/relationships/font" Target="fonts/DMSerifDisplay-regular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Garamon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Garamond-italic.fntdata"/><Relationship Id="rId30" Type="http://schemas.openxmlformats.org/officeDocument/2006/relationships/font" Target="fonts/Garamond-bold.fntdata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font" Target="fonts/Garamond-boldItalic.fntdata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MontserratLight-regular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MontserratLight-italic.fntdata"/><Relationship Id="rId16" Type="http://schemas.openxmlformats.org/officeDocument/2006/relationships/slide" Target="slides/slide12.xml"/><Relationship Id="rId38" Type="http://schemas.openxmlformats.org/officeDocument/2006/relationships/font" Target="fonts/MontserratLight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bab061f1c_2_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bab061f1c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bab061f1c_2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4bab061f1c_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4bbba5abc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4bbba5ab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4bbba5abc1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4bbba5abc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4bbba5abc1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4bbba5abc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4bbba5abc1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4bbba5abc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4bbba5abc1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4bbba5abc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2b7078103_0_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2b707810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2b7078103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2b707810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2b707810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2b70781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4bab061f1c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4bab061f1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4cd1ec86c4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4cd1ec86c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b75e040f6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4b75e040f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b75e040f6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b75e040f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bab061f1c_2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bab061f1c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bab061f1c_2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bab061f1c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bab061f1c_2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4bab061f1c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bab061f1c_2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bab061f1c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ccent">
  <p:cSld name="BLANK_3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White">
  <p:cSld name="BLANK_2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 2">
  <p:cSld name="BLANK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0"/>
            <a:ext cx="9144191" cy="5143500"/>
          </a:xfrm>
          <a:custGeom>
            <a:rect b="b" l="l" r="r" t="t"/>
            <a:pathLst>
              <a:path extrusionOk="0" h="6858000" w="12192254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 3">
  <p:cSld name="BLANK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 flipH="1" rot="5400000">
            <a:off x="-248212" y="246209"/>
            <a:ext cx="5151227" cy="4654804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background">
  <p:cSld name="BLANK_1_1_1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9144191" cy="5143500"/>
          </a:xfrm>
          <a:custGeom>
            <a:rect b="b" l="l" r="r" t="t"/>
            <a:pathLst>
              <a:path extrusionOk="0" h="6858000" w="12192254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006359" y="-1980394"/>
            <a:ext cx="5136998" cy="9138285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rtl="0">
              <a:spcBef>
                <a:spcPts val="600"/>
              </a:spcBef>
              <a:spcAft>
                <a:spcPts val="0"/>
              </a:spcAft>
              <a:buSzPts val="3600"/>
              <a:buFont typeface="DM Serif Display"/>
              <a:buChar char="╺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indent="-457200" lvl="1" marL="9144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indent="-457200" lvl="2" marL="13716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indent="-457200" lvl="3" marL="18288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indent="-457200" lvl="4" marL="22860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indent="-457200" lvl="5" marL="2743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indent="-457200" lvl="6" marL="32004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indent="-457200" lvl="7" marL="36576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indent="-457200" lvl="8" marL="41148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755988" y="1181777"/>
            <a:ext cx="4632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6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Font typeface="Montserrat Light"/>
              <a:buChar char="╺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rect b="b" l="l" r="r" t="t"/>
            <a:pathLst>
              <a:path extrusionOk="0" h="6858000" w="828548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4240988" y="246209"/>
            <a:ext cx="5151227" cy="4654804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 1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9540"/>
            <a:ext cx="9144191" cy="5133975"/>
          </a:xfrm>
          <a:custGeom>
            <a:rect b="b" l="l" r="r" t="t"/>
            <a:pathLst>
              <a:path extrusionOk="0" h="6845300" w="12192254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ibm.com/think/topics/quantum-computing" TargetMode="External"/><Relationship Id="rId4" Type="http://schemas.openxmlformats.org/officeDocument/2006/relationships/hyperlink" Target="https://www.planetcompliance.com/it-compliance/what-is-the-importance-of-cybersecurity/" TargetMode="External"/><Relationship Id="rId5" Type="http://schemas.openxmlformats.org/officeDocument/2006/relationships/hyperlink" Target="https://fieldeffect.com/blog/what-is-the-future-of-cyber-security" TargetMode="External"/><Relationship Id="rId6" Type="http://schemas.openxmlformats.org/officeDocument/2006/relationships/hyperlink" Target="https://www.journaldugeek.com/2023/07/05/quantique-google-frappe-un-grand-coup-avec-son-processeur-sycamore/" TargetMode="External"/><Relationship Id="rId7" Type="http://schemas.openxmlformats.org/officeDocument/2006/relationships/hyperlink" Target="https://www.ouest-france.fr/gaming/zevent-2024-statistiques-stars-presentes-le-resume-dun-marathon-caritatif-encore-exceptionnel-a1b179e0-6d30-11ef-ae01-eadd2e601b92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633150" y="543225"/>
            <a:ext cx="6766500" cy="168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>
                <a:solidFill>
                  <a:schemeClr val="accent6"/>
                </a:solidFill>
              </a:rPr>
              <a:t> New Era</a:t>
            </a:r>
            <a:r>
              <a:rPr lang="en"/>
              <a:t> Of Computer Science</a:t>
            </a:r>
            <a:endParaRPr/>
          </a:p>
        </p:txBody>
      </p:sp>
      <p:sp>
        <p:nvSpPr>
          <p:cNvPr id="70" name="Google Shape;70;p16"/>
          <p:cNvSpPr txBox="1"/>
          <p:nvPr/>
        </p:nvSpPr>
        <p:spPr>
          <a:xfrm>
            <a:off x="286725" y="4462475"/>
            <a:ext cx="5161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By Qayyum Muhammad &amp; Ouazouz Sami</a:t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617250" y="730250"/>
            <a:ext cx="6766500" cy="860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idx="2" type="body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" name="Google Shape;171;p25" title="tikto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250" y="2525225"/>
            <a:ext cx="3807870" cy="199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 title="tiktok_growth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775" y="1624928"/>
            <a:ext cx="3807877" cy="2893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585475" y="75372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communities</a:t>
            </a:r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585475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Twitch</a:t>
            </a:r>
            <a:endParaRPr sz="1800"/>
          </a:p>
        </p:txBody>
      </p:sp>
      <p:sp>
        <p:nvSpPr>
          <p:cNvPr id="179" name="Google Shape;179;p26"/>
          <p:cNvSpPr txBox="1"/>
          <p:nvPr>
            <p:ph idx="2" type="body"/>
          </p:nvPr>
        </p:nvSpPr>
        <p:spPr>
          <a:xfrm>
            <a:off x="3328728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Spotify</a:t>
            </a:r>
            <a:endParaRPr sz="1800"/>
          </a:p>
        </p:txBody>
      </p:sp>
      <p:sp>
        <p:nvSpPr>
          <p:cNvPr id="180" name="Google Shape;180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1" name="Google Shape;181;p26"/>
          <p:cNvSpPr txBox="1"/>
          <p:nvPr>
            <p:ph idx="3" type="body"/>
          </p:nvPr>
        </p:nvSpPr>
        <p:spPr>
          <a:xfrm>
            <a:off x="5934980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Reddit</a:t>
            </a:r>
            <a:endParaRPr sz="1800"/>
          </a:p>
        </p:txBody>
      </p:sp>
      <p:pic>
        <p:nvPicPr>
          <p:cNvPr id="182" name="Google Shape;182;p26" title="reddit.png"/>
          <p:cNvPicPr preferRelativeResize="0"/>
          <p:nvPr/>
        </p:nvPicPr>
        <p:blipFill rotWithShape="1">
          <a:blip r:embed="rId3">
            <a:alphaModFix/>
          </a:blip>
          <a:srcRect b="0" l="44915" r="0" t="0"/>
          <a:stretch/>
        </p:blipFill>
        <p:spPr>
          <a:xfrm>
            <a:off x="5934976" y="3279126"/>
            <a:ext cx="2497848" cy="114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 title="Spotify.png"/>
          <p:cNvPicPr preferRelativeResize="0"/>
          <p:nvPr/>
        </p:nvPicPr>
        <p:blipFill rotWithShape="1">
          <a:blip r:embed="rId4">
            <a:alphaModFix/>
          </a:blip>
          <a:srcRect b="0" l="44915" r="0" t="0"/>
          <a:stretch/>
        </p:blipFill>
        <p:spPr>
          <a:xfrm>
            <a:off x="3328725" y="3279125"/>
            <a:ext cx="2497853" cy="11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 title="twitch.png"/>
          <p:cNvPicPr preferRelativeResize="0"/>
          <p:nvPr/>
        </p:nvPicPr>
        <p:blipFill rotWithShape="1">
          <a:blip r:embed="rId5">
            <a:alphaModFix/>
          </a:blip>
          <a:srcRect b="0" l="41894" r="0" t="0"/>
          <a:stretch/>
        </p:blipFill>
        <p:spPr>
          <a:xfrm>
            <a:off x="585475" y="3279122"/>
            <a:ext cx="2634849" cy="11403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478175" y="381775"/>
            <a:ext cx="6766500" cy="8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events</a:t>
            </a:r>
            <a:endParaRPr/>
          </a:p>
        </p:txBody>
      </p:sp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27" title="zev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75" y="1360450"/>
            <a:ext cx="5077475" cy="200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 title="sidemen_charit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0954" y="1360450"/>
            <a:ext cx="2556546" cy="31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 title="Zevent_log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175" y="3440550"/>
            <a:ext cx="2412025" cy="13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Educational expansion</a:t>
            </a:r>
            <a:endParaRPr/>
          </a:p>
        </p:txBody>
      </p:sp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use of online support and online learning</a:t>
            </a:r>
            <a:endParaRPr/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courses &amp; learning</a:t>
            </a:r>
            <a:endParaRPr/>
          </a:p>
        </p:txBody>
      </p:sp>
      <p:sp>
        <p:nvSpPr>
          <p:cNvPr id="206" name="Google Shape;206;p29"/>
          <p:cNvSpPr txBox="1"/>
          <p:nvPr>
            <p:ph idx="1" type="body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9"/>
          <p:cNvSpPr txBox="1"/>
          <p:nvPr>
            <p:ph idx="3" type="body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9" title="learnin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725" y="2795212"/>
            <a:ext cx="3361824" cy="168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 title="duolingo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2925" y="2143400"/>
            <a:ext cx="3108050" cy="233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Economical Expansion</a:t>
            </a:r>
            <a:endParaRPr/>
          </a:p>
        </p:txBody>
      </p:sp>
      <p:sp>
        <p:nvSpPr>
          <p:cNvPr id="216" name="Google Shape;216;p30"/>
          <p:cNvSpPr txBox="1"/>
          <p:nvPr>
            <p:ph idx="1" type="body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New type of money, investments, jobs, …</a:t>
            </a:r>
            <a:endParaRPr/>
          </a:p>
        </p:txBody>
      </p:sp>
      <p:sp>
        <p:nvSpPr>
          <p:cNvPr id="217" name="Google Shape;217;p3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1188725" y="1028875"/>
            <a:ext cx="6766500" cy="80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E-Economy</a:t>
            </a:r>
            <a:endParaRPr/>
          </a:p>
        </p:txBody>
      </p:sp>
      <p:sp>
        <p:nvSpPr>
          <p:cNvPr id="223" name="Google Shape;223;p3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4" name="Google Shape;224;p31" title="crypt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2481600"/>
            <a:ext cx="3445027" cy="19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 title="work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7624" y="2320350"/>
            <a:ext cx="2547599" cy="209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/>
          <p:nvPr>
            <p:ph idx="4294967295" type="ctrTitle"/>
          </p:nvPr>
        </p:nvSpPr>
        <p:spPr>
          <a:xfrm>
            <a:off x="1201575" y="2385050"/>
            <a:ext cx="6565800" cy="1342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6"/>
                </a:solidFill>
              </a:rPr>
              <a:t>4.</a:t>
            </a:r>
            <a:br>
              <a:rPr lang="en" sz="4800"/>
            </a:br>
            <a:r>
              <a:rPr lang="en" sz="4800"/>
              <a:t>Quantum Computing</a:t>
            </a:r>
            <a:endParaRPr sz="4800"/>
          </a:p>
        </p:txBody>
      </p:sp>
      <p:sp>
        <p:nvSpPr>
          <p:cNvPr id="231" name="Google Shape;231;p32"/>
          <p:cNvSpPr txBox="1"/>
          <p:nvPr>
            <p:ph idx="4294967295" type="subTitle"/>
          </p:nvPr>
        </p:nvSpPr>
        <p:spPr>
          <a:xfrm>
            <a:off x="1201575" y="3888842"/>
            <a:ext cx="67665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One of the </a:t>
            </a:r>
            <a:r>
              <a:rPr lang="en">
                <a:solidFill>
                  <a:schemeClr val="dk2"/>
                </a:solidFill>
              </a:rPr>
              <a:t>cornerstones</a:t>
            </a:r>
            <a:r>
              <a:rPr lang="en">
                <a:solidFill>
                  <a:schemeClr val="dk2"/>
                </a:solidFill>
              </a:rPr>
              <a:t> of the Neospheric Period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32"/>
          <p:cNvGrpSpPr/>
          <p:nvPr/>
        </p:nvGrpSpPr>
        <p:grpSpPr>
          <a:xfrm rot="978695">
            <a:off x="3872953" y="273364"/>
            <a:ext cx="1828987" cy="1828931"/>
            <a:chOff x="6643075" y="3664250"/>
            <a:chExt cx="407950" cy="407975"/>
          </a:xfrm>
        </p:grpSpPr>
        <p:sp>
          <p:nvSpPr>
            <p:cNvPr id="233" name="Google Shape;233;p32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32"/>
          <p:cNvGrpSpPr/>
          <p:nvPr/>
        </p:nvGrpSpPr>
        <p:grpSpPr>
          <a:xfrm rot="391303">
            <a:off x="2570979" y="1803005"/>
            <a:ext cx="751973" cy="751930"/>
            <a:chOff x="576250" y="4319400"/>
            <a:chExt cx="442075" cy="442050"/>
          </a:xfrm>
        </p:grpSpPr>
        <p:sp>
          <p:nvSpPr>
            <p:cNvPr id="236" name="Google Shape;236;p32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32"/>
          <p:cNvSpPr/>
          <p:nvPr/>
        </p:nvSpPr>
        <p:spPr>
          <a:xfrm rot="2069880">
            <a:off x="3232938" y="513921"/>
            <a:ext cx="285888" cy="27297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2"/>
          <p:cNvSpPr/>
          <p:nvPr/>
        </p:nvSpPr>
        <p:spPr>
          <a:xfrm rot="3675659">
            <a:off x="5272818" y="2238580"/>
            <a:ext cx="311555" cy="29746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2"/>
          <p:cNvSpPr/>
          <p:nvPr/>
        </p:nvSpPr>
        <p:spPr>
          <a:xfrm rot="978569">
            <a:off x="5728333" y="2043645"/>
            <a:ext cx="173823" cy="16605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2"/>
          <p:cNvSpPr/>
          <p:nvPr/>
        </p:nvSpPr>
        <p:spPr>
          <a:xfrm rot="3348565">
            <a:off x="2562929" y="1142594"/>
            <a:ext cx="173799" cy="16602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534575" y="492700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</a:t>
            </a:r>
            <a:endParaRPr/>
          </a:p>
        </p:txBody>
      </p:sp>
      <p:sp>
        <p:nvSpPr>
          <p:cNvPr id="250" name="Google Shape;250;p3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1188725" y="1707800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Binary Foundation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Traditional computers use bits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(0 or 1).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33"/>
          <p:cNvSpPr/>
          <p:nvPr/>
        </p:nvSpPr>
        <p:spPr>
          <a:xfrm>
            <a:off x="4733735" y="1707800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Strengths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Solutions to many complex problems.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33"/>
          <p:cNvSpPr/>
          <p:nvPr/>
        </p:nvSpPr>
        <p:spPr>
          <a:xfrm>
            <a:off x="1188725" y="3130969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91425" spcFirstLastPara="1" rIns="1371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Still in early stages, but growing fast.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Evolution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33"/>
          <p:cNvSpPr/>
          <p:nvPr/>
        </p:nvSpPr>
        <p:spPr>
          <a:xfrm>
            <a:off x="4733735" y="3130969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b" bIns="91425" lIns="1371600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Cryptography breakdown &amp; Global tech gap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600"/>
              </a:spcBef>
              <a:spcAft>
                <a:spcPts val="60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THREATS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33"/>
          <p:cNvSpPr/>
          <p:nvPr/>
        </p:nvSpPr>
        <p:spPr>
          <a:xfrm>
            <a:off x="3615717" y="2011282"/>
            <a:ext cx="1956300" cy="195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3"/>
          <p:cNvSpPr/>
          <p:nvPr/>
        </p:nvSpPr>
        <p:spPr>
          <a:xfrm rot="5400000">
            <a:off x="3756619" y="2011282"/>
            <a:ext cx="1956300" cy="195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3"/>
          <p:cNvSpPr/>
          <p:nvPr/>
        </p:nvSpPr>
        <p:spPr>
          <a:xfrm rot="10800000">
            <a:off x="3756619" y="2153290"/>
            <a:ext cx="1956300" cy="195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/>
          <p:nvPr/>
        </p:nvSpPr>
        <p:spPr>
          <a:xfrm rot="-5400000">
            <a:off x="3615717" y="2153290"/>
            <a:ext cx="1956300" cy="1956300"/>
          </a:xfrm>
          <a:prstGeom prst="pie">
            <a:avLst>
              <a:gd fmla="val 10788866" name="adj1"/>
              <a:gd fmla="val 1620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3"/>
          <p:cNvSpPr/>
          <p:nvPr/>
        </p:nvSpPr>
        <p:spPr>
          <a:xfrm>
            <a:off x="4066076" y="2419326"/>
            <a:ext cx="292405" cy="34538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B</a:t>
            </a:r>
          </a:p>
        </p:txBody>
      </p:sp>
      <p:sp>
        <p:nvSpPr>
          <p:cNvPr id="260" name="Google Shape;260;p33"/>
          <p:cNvSpPr/>
          <p:nvPr/>
        </p:nvSpPr>
        <p:spPr>
          <a:xfrm>
            <a:off x="4888026" y="2425573"/>
            <a:ext cx="246920" cy="3633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S</a:t>
            </a:r>
          </a:p>
        </p:txBody>
      </p:sp>
      <p:sp>
        <p:nvSpPr>
          <p:cNvPr id="261" name="Google Shape;261;p33"/>
          <p:cNvSpPr/>
          <p:nvPr/>
        </p:nvSpPr>
        <p:spPr>
          <a:xfrm>
            <a:off x="4038085" y="3314725"/>
            <a:ext cx="268413" cy="34538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E</a:t>
            </a:r>
          </a:p>
        </p:txBody>
      </p:sp>
      <p:sp>
        <p:nvSpPr>
          <p:cNvPr id="262" name="Google Shape;262;p33"/>
          <p:cNvSpPr/>
          <p:nvPr/>
        </p:nvSpPr>
        <p:spPr>
          <a:xfrm>
            <a:off x="4980496" y="3320972"/>
            <a:ext cx="314398" cy="35088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619300" y="665200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in </a:t>
            </a:r>
            <a:r>
              <a:rPr lang="en">
                <a:solidFill>
                  <a:schemeClr val="accent6"/>
                </a:solidFill>
              </a:rPr>
              <a:t>2019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9" name="Google Shape;269;p34"/>
          <p:cNvGrpSpPr/>
          <p:nvPr/>
        </p:nvGrpSpPr>
        <p:grpSpPr>
          <a:xfrm>
            <a:off x="619298" y="2237562"/>
            <a:ext cx="1606088" cy="1708787"/>
            <a:chOff x="1083025" y="1878829"/>
            <a:chExt cx="1834900" cy="1493303"/>
          </a:xfrm>
        </p:grpSpPr>
        <p:sp>
          <p:nvSpPr>
            <p:cNvPr id="270" name="Google Shape;270;p34"/>
            <p:cNvSpPr txBox="1"/>
            <p:nvPr/>
          </p:nvSpPr>
          <p:spPr>
            <a:xfrm>
              <a:off x="1083120" y="1878829"/>
              <a:ext cx="18348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Sycamore Processor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71" name="Google Shape;271;p34"/>
            <p:cNvSpPr txBox="1"/>
            <p:nvPr/>
          </p:nvSpPr>
          <p:spPr>
            <a:xfrm>
              <a:off x="1215697" y="2618833"/>
              <a:ext cx="1460400" cy="7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0" spcFirstLastPara="1" rIns="0" wrap="square" tIns="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A random quantum circuit</a:t>
              </a:r>
              <a:endParaRPr sz="9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72" name="Google Shape;272;p3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34"/>
          <p:cNvGrpSpPr/>
          <p:nvPr/>
        </p:nvGrpSpPr>
        <p:grpSpPr>
          <a:xfrm>
            <a:off x="2115142" y="2178946"/>
            <a:ext cx="1607309" cy="1951864"/>
            <a:chOff x="1083025" y="1827604"/>
            <a:chExt cx="1836295" cy="1705727"/>
          </a:xfrm>
        </p:grpSpPr>
        <p:sp>
          <p:nvSpPr>
            <p:cNvPr id="275" name="Google Shape;275;p34"/>
            <p:cNvSpPr txBox="1"/>
            <p:nvPr/>
          </p:nvSpPr>
          <p:spPr>
            <a:xfrm>
              <a:off x="1084520" y="1827604"/>
              <a:ext cx="1834800" cy="43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Normal </a:t>
              </a: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execution</a:t>
              </a: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time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76" name="Google Shape;276;p34"/>
            <p:cNvSpPr txBox="1"/>
            <p:nvPr/>
          </p:nvSpPr>
          <p:spPr>
            <a:xfrm>
              <a:off x="1249360" y="2636632"/>
              <a:ext cx="1505100" cy="89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10,000 years</a:t>
              </a:r>
              <a:endParaRPr sz="9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77" name="Google Shape;277;p3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" name="Google Shape;279;p34"/>
          <p:cNvGrpSpPr/>
          <p:nvPr/>
        </p:nvGrpSpPr>
        <p:grpSpPr>
          <a:xfrm>
            <a:off x="3613521" y="2178946"/>
            <a:ext cx="1606666" cy="1768770"/>
            <a:chOff x="1083025" y="1828316"/>
            <a:chExt cx="1835560" cy="1545722"/>
          </a:xfrm>
        </p:grpSpPr>
        <p:sp>
          <p:nvSpPr>
            <p:cNvPr id="280" name="Google Shape;280;p34"/>
            <p:cNvSpPr txBox="1"/>
            <p:nvPr/>
          </p:nvSpPr>
          <p:spPr>
            <a:xfrm>
              <a:off x="1083785" y="1828316"/>
              <a:ext cx="1834800" cy="4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Quantum execution time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81" name="Google Shape;281;p34"/>
            <p:cNvSpPr txBox="1"/>
            <p:nvPr/>
          </p:nvSpPr>
          <p:spPr>
            <a:xfrm>
              <a:off x="1248625" y="2699938"/>
              <a:ext cx="1505100" cy="67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 200 seconds. </a:t>
              </a:r>
              <a:endParaRPr sz="9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1.5 billion times faster.</a:t>
              </a:r>
              <a:endParaRPr sz="9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" name="Google Shape;284;p34"/>
          <p:cNvGrpSpPr/>
          <p:nvPr/>
        </p:nvGrpSpPr>
        <p:grpSpPr>
          <a:xfrm>
            <a:off x="5113141" y="2237554"/>
            <a:ext cx="1606088" cy="1468238"/>
            <a:chOff x="1083025" y="1879544"/>
            <a:chExt cx="1834900" cy="1283088"/>
          </a:xfrm>
        </p:grpSpPr>
        <p:sp>
          <p:nvSpPr>
            <p:cNvPr id="285" name="Google Shape;285;p34"/>
            <p:cNvSpPr txBox="1"/>
            <p:nvPr/>
          </p:nvSpPr>
          <p:spPr>
            <a:xfrm>
              <a:off x="1083032" y="1879544"/>
              <a:ext cx="1834800" cy="39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Q</a:t>
              </a: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uantum supremacy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86" name="Google Shape;286;p34"/>
            <p:cNvSpPr txBox="1"/>
            <p:nvPr/>
          </p:nvSpPr>
          <p:spPr>
            <a:xfrm>
              <a:off x="1247968" y="2344532"/>
              <a:ext cx="1505100" cy="81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Complete a task that would be impossible.</a:t>
              </a:r>
              <a:endParaRPr sz="9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87" name="Google Shape;287;p34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9" name="Google Shape;289;p34" title="1_s64c4lijuJLVm-PMTdTRCQ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712" y="255950"/>
            <a:ext cx="1809288" cy="2200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10550" y="440675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</a:t>
            </a:r>
            <a:endParaRPr/>
          </a:p>
        </p:txBody>
      </p:sp>
      <p:sp>
        <p:nvSpPr>
          <p:cNvPr id="76" name="Google Shape;76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7"/>
          <p:cNvSpPr/>
          <p:nvPr/>
        </p:nvSpPr>
        <p:spPr>
          <a:xfrm>
            <a:off x="0" y="26758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228600">
            <a:solidFill>
              <a:schemeClr val="accen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7"/>
          <p:cNvSpPr/>
          <p:nvPr/>
        </p:nvSpPr>
        <p:spPr>
          <a:xfrm>
            <a:off x="0" y="2675828"/>
            <a:ext cx="9144000" cy="1011043"/>
          </a:xfrm>
          <a:custGeom>
            <a:rect b="b" l="l" r="r" t="t"/>
            <a:pathLst>
              <a:path extrusionOk="0" h="1348058" w="1219200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ash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9" name="Google Shape;79;p17"/>
          <p:cNvGrpSpPr/>
          <p:nvPr/>
        </p:nvGrpSpPr>
        <p:grpSpPr>
          <a:xfrm>
            <a:off x="1786339" y="2008201"/>
            <a:ext cx="473400" cy="473400"/>
            <a:chOff x="1786339" y="1703401"/>
            <a:chExt cx="473400" cy="473400"/>
          </a:xfrm>
        </p:grpSpPr>
        <p:sp>
          <p:nvSpPr>
            <p:cNvPr id="80" name="Google Shape;80;p17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82" name="Google Shape;82;p17"/>
          <p:cNvGrpSpPr/>
          <p:nvPr/>
        </p:nvGrpSpPr>
        <p:grpSpPr>
          <a:xfrm>
            <a:off x="3814414" y="2008201"/>
            <a:ext cx="473400" cy="473400"/>
            <a:chOff x="3814414" y="1703401"/>
            <a:chExt cx="473400" cy="473400"/>
          </a:xfrm>
        </p:grpSpPr>
        <p:sp>
          <p:nvSpPr>
            <p:cNvPr id="83" name="Google Shape;83;p17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85" name="Google Shape;85;p17"/>
          <p:cNvGrpSpPr/>
          <p:nvPr/>
        </p:nvGrpSpPr>
        <p:grpSpPr>
          <a:xfrm>
            <a:off x="5842489" y="2008201"/>
            <a:ext cx="473400" cy="473400"/>
            <a:chOff x="5842489" y="1703401"/>
            <a:chExt cx="473400" cy="473400"/>
          </a:xfrm>
        </p:grpSpPr>
        <p:sp>
          <p:nvSpPr>
            <p:cNvPr id="86" name="Google Shape;86;p17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87" name="Google Shape;87;p17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5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88" name="Google Shape;88;p17"/>
          <p:cNvGrpSpPr/>
          <p:nvPr/>
        </p:nvGrpSpPr>
        <p:grpSpPr>
          <a:xfrm>
            <a:off x="6880814" y="3881100"/>
            <a:ext cx="473400" cy="473400"/>
            <a:chOff x="6880814" y="3576300"/>
            <a:chExt cx="473400" cy="473400"/>
          </a:xfrm>
        </p:grpSpPr>
        <p:sp>
          <p:nvSpPr>
            <p:cNvPr id="89" name="Google Shape;89;p17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1" name="Google Shape;91;p17"/>
          <p:cNvGrpSpPr/>
          <p:nvPr/>
        </p:nvGrpSpPr>
        <p:grpSpPr>
          <a:xfrm>
            <a:off x="4852739" y="3881100"/>
            <a:ext cx="473400" cy="473400"/>
            <a:chOff x="4852739" y="3576300"/>
            <a:chExt cx="473400" cy="473400"/>
          </a:xfrm>
        </p:grpSpPr>
        <p:sp>
          <p:nvSpPr>
            <p:cNvPr id="92" name="Google Shape;92;p17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4" name="Google Shape;94;p17"/>
          <p:cNvGrpSpPr/>
          <p:nvPr/>
        </p:nvGrpSpPr>
        <p:grpSpPr>
          <a:xfrm>
            <a:off x="2824664" y="3881100"/>
            <a:ext cx="473400" cy="473400"/>
            <a:chOff x="2824664" y="3576300"/>
            <a:chExt cx="473400" cy="473400"/>
          </a:xfrm>
        </p:grpSpPr>
        <p:sp>
          <p:nvSpPr>
            <p:cNvPr id="95" name="Google Shape;95;p17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fmla="val 10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97" name="Google Shape;97;p17"/>
          <p:cNvSpPr txBox="1"/>
          <p:nvPr/>
        </p:nvSpPr>
        <p:spPr>
          <a:xfrm>
            <a:off x="1317250" y="1600700"/>
            <a:ext cx="15075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3297375" y="1516700"/>
            <a:ext cx="1507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4446260" y="4354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Quantum Computing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091425" y="1215800"/>
            <a:ext cx="19194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Developpement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Of the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3E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5179350" y="1651700"/>
            <a:ext cx="1799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Cybersecurity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6474325" y="4417750"/>
            <a:ext cx="13665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2161525" y="4419400"/>
            <a:ext cx="1799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3E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5</a:t>
            </a:r>
            <a:r>
              <a:rPr lang="en">
                <a:solidFill>
                  <a:schemeClr val="accent6"/>
                </a:solidFill>
              </a:rPr>
              <a:t>.</a:t>
            </a:r>
            <a:br>
              <a:rPr lang="en"/>
            </a:br>
            <a:r>
              <a:rPr lang="en"/>
              <a:t>Cybersecurity &amp; Privacy</a:t>
            </a:r>
            <a:endParaRPr/>
          </a:p>
        </p:txBody>
      </p:sp>
      <p:sp>
        <p:nvSpPr>
          <p:cNvPr id="295" name="Google Shape;295;p35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 in the New Era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6"/>
          <p:cNvSpPr txBox="1"/>
          <p:nvPr>
            <p:ph type="title"/>
          </p:nvPr>
        </p:nvSpPr>
        <p:spPr>
          <a:xfrm>
            <a:off x="812000" y="1007900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Threats</a:t>
            </a:r>
            <a:endParaRPr/>
          </a:p>
        </p:txBody>
      </p:sp>
      <p:sp>
        <p:nvSpPr>
          <p:cNvPr id="301" name="Google Shape;301;p3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2" name="Google Shape;302;p36"/>
          <p:cNvGrpSpPr/>
          <p:nvPr/>
        </p:nvGrpSpPr>
        <p:grpSpPr>
          <a:xfrm>
            <a:off x="811994" y="2148876"/>
            <a:ext cx="7519904" cy="2217598"/>
            <a:chOff x="1187400" y="1052425"/>
            <a:chExt cx="6769200" cy="3038637"/>
          </a:xfrm>
        </p:grpSpPr>
        <p:cxnSp>
          <p:nvCxnSpPr>
            <p:cNvPr id="303" name="Google Shape;303;p36"/>
            <p:cNvCxnSpPr>
              <a:stCxn id="304" idx="2"/>
              <a:endCxn id="305" idx="0"/>
            </p:cNvCxnSpPr>
            <p:nvPr/>
          </p:nvCxnSpPr>
          <p:spPr>
            <a:xfrm flipH="1" rot="-5400000">
              <a:off x="5169900" y="1038925"/>
              <a:ext cx="574500" cy="1770300"/>
            </a:xfrm>
            <a:prstGeom prst="bentConnector3">
              <a:avLst>
                <a:gd fmla="val 49995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306" name="Google Shape;306;p36"/>
            <p:cNvCxnSpPr>
              <a:stCxn id="307" idx="2"/>
              <a:endCxn id="308" idx="0"/>
            </p:cNvCxnSpPr>
            <p:nvPr/>
          </p:nvCxnSpPr>
          <p:spPr>
            <a:xfrm flipH="1" rot="-5400000">
              <a:off x="2868900" y="2728463"/>
              <a:ext cx="711000" cy="845400"/>
            </a:xfrm>
            <a:prstGeom prst="bentConnector3">
              <a:avLst>
                <a:gd fmla="val 49979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309" name="Google Shape;309;p36"/>
            <p:cNvCxnSpPr>
              <a:stCxn id="310" idx="0"/>
              <a:endCxn id="307" idx="2"/>
            </p:cNvCxnSpPr>
            <p:nvPr/>
          </p:nvCxnSpPr>
          <p:spPr>
            <a:xfrm rot="-5400000">
              <a:off x="2023650" y="2728463"/>
              <a:ext cx="711000" cy="845400"/>
            </a:xfrm>
            <a:prstGeom prst="bentConnector3">
              <a:avLst>
                <a:gd fmla="val 49979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311" name="Google Shape;311;p36"/>
            <p:cNvCxnSpPr>
              <a:stCxn id="305" idx="2"/>
              <a:endCxn id="312" idx="0"/>
            </p:cNvCxnSpPr>
            <p:nvPr/>
          </p:nvCxnSpPr>
          <p:spPr>
            <a:xfrm flipH="1" rot="-5400000">
              <a:off x="6409500" y="2728463"/>
              <a:ext cx="711000" cy="845400"/>
            </a:xfrm>
            <a:prstGeom prst="bentConnector3">
              <a:avLst>
                <a:gd fmla="val 49979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313" name="Google Shape;313;p36"/>
            <p:cNvCxnSpPr>
              <a:stCxn id="314" idx="0"/>
              <a:endCxn id="305" idx="2"/>
            </p:cNvCxnSpPr>
            <p:nvPr/>
          </p:nvCxnSpPr>
          <p:spPr>
            <a:xfrm rot="-5400000">
              <a:off x="5564250" y="2728463"/>
              <a:ext cx="711000" cy="845400"/>
            </a:xfrm>
            <a:prstGeom prst="bentConnector3">
              <a:avLst>
                <a:gd fmla="val 49979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315" name="Google Shape;315;p36"/>
            <p:cNvCxnSpPr>
              <a:stCxn id="307" idx="0"/>
              <a:endCxn id="304" idx="2"/>
            </p:cNvCxnSpPr>
            <p:nvPr/>
          </p:nvCxnSpPr>
          <p:spPr>
            <a:xfrm rot="-5400000">
              <a:off x="3399600" y="1038863"/>
              <a:ext cx="574500" cy="1770300"/>
            </a:xfrm>
            <a:prstGeom prst="bentConnector3">
              <a:avLst>
                <a:gd fmla="val 50021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sp>
          <p:nvSpPr>
            <p:cNvPr id="304" name="Google Shape;304;p36"/>
            <p:cNvSpPr txBox="1"/>
            <p:nvPr/>
          </p:nvSpPr>
          <p:spPr>
            <a:xfrm>
              <a:off x="3802950" y="1052425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Increasing Connectivity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07" name="Google Shape;307;p36"/>
            <p:cNvSpPr txBox="1"/>
            <p:nvPr/>
          </p:nvSpPr>
          <p:spPr>
            <a:xfrm>
              <a:off x="20326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Rise Of Threats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05" name="Google Shape;305;p36"/>
            <p:cNvSpPr txBox="1"/>
            <p:nvPr/>
          </p:nvSpPr>
          <p:spPr>
            <a:xfrm>
              <a:off x="55732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Data Privacy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12" name="Google Shape;312;p36"/>
            <p:cNvSpPr txBox="1"/>
            <p:nvPr/>
          </p:nvSpPr>
          <p:spPr>
            <a:xfrm>
              <a:off x="64185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Personal Data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14" name="Google Shape;314;p36"/>
            <p:cNvSpPr txBox="1"/>
            <p:nvPr/>
          </p:nvSpPr>
          <p:spPr>
            <a:xfrm>
              <a:off x="47280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High-Risk Sectors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08" name="Google Shape;308;p36"/>
            <p:cNvSpPr txBox="1"/>
            <p:nvPr/>
          </p:nvSpPr>
          <p:spPr>
            <a:xfrm>
              <a:off x="28779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AI-Generated </a:t>
              </a: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Phishing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310" name="Google Shape;310;p36"/>
            <p:cNvSpPr txBox="1"/>
            <p:nvPr/>
          </p:nvSpPr>
          <p:spPr>
            <a:xfrm>
              <a:off x="11874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Online Attacks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316" name="Google Shape;316;p36"/>
          <p:cNvSpPr txBox="1"/>
          <p:nvPr/>
        </p:nvSpPr>
        <p:spPr>
          <a:xfrm>
            <a:off x="3441850" y="2972700"/>
            <a:ext cx="22602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Global Response Needed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317" name="Google Shape;317;p36"/>
          <p:cNvCxnSpPr>
            <a:stCxn id="316" idx="0"/>
            <a:endCxn id="304" idx="2"/>
          </p:cNvCxnSpPr>
          <p:nvPr/>
        </p:nvCxnSpPr>
        <p:spPr>
          <a:xfrm rot="10800000">
            <a:off x="4571950" y="2575500"/>
            <a:ext cx="0" cy="39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6</a:t>
            </a:r>
            <a:r>
              <a:rPr lang="en">
                <a:solidFill>
                  <a:schemeClr val="accent6"/>
                </a:solidFill>
              </a:rPr>
              <a:t>.</a:t>
            </a:r>
            <a:br>
              <a:rPr lang="en"/>
            </a:b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 txBox="1"/>
          <p:nvPr>
            <p:ph idx="4294967295" type="title"/>
          </p:nvPr>
        </p:nvSpPr>
        <p:spPr>
          <a:xfrm>
            <a:off x="1140125" y="842325"/>
            <a:ext cx="3302700" cy="629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Evolution</a:t>
            </a:r>
            <a:endParaRPr sz="3600"/>
          </a:p>
        </p:txBody>
      </p:sp>
      <p:sp>
        <p:nvSpPr>
          <p:cNvPr id="328" name="Google Shape;328;p38"/>
          <p:cNvSpPr txBox="1"/>
          <p:nvPr>
            <p:ph idx="4294967295" type="body"/>
          </p:nvPr>
        </p:nvSpPr>
        <p:spPr>
          <a:xfrm>
            <a:off x="647625" y="1763175"/>
            <a:ext cx="4510200" cy="277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╺"/>
            </a:pPr>
            <a:r>
              <a:rPr lang="en" sz="1300"/>
              <a:t>New phase (3E)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╺"/>
            </a:pPr>
            <a:r>
              <a:rPr lang="en" sz="1300"/>
              <a:t>More connected and more digitized than ever before</a:t>
            </a:r>
            <a:endParaRPr sz="1300"/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300"/>
              <a:buChar char="╺"/>
            </a:pPr>
            <a:r>
              <a:rPr lang="en" sz="1300"/>
              <a:t>❌ </a:t>
            </a:r>
            <a:r>
              <a:rPr lang="en" sz="1300"/>
              <a:t>"Are we changing?"</a:t>
            </a:r>
            <a:endParaRPr sz="1300"/>
          </a:p>
          <a:p>
            <a:pPr indent="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/>
              <a:t>✅"How fast are we willing to adapt?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329" name="Google Shape;329;p3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  <p:sp>
        <p:nvSpPr>
          <p:cNvPr id="330" name="Google Shape;330;p38"/>
          <p:cNvSpPr txBox="1"/>
          <p:nvPr/>
        </p:nvSpPr>
        <p:spPr>
          <a:xfrm>
            <a:off x="8996650" y="3575350"/>
            <a:ext cx="914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descr="Scientist examining machinery (provided by Getty Images)" id="331" name="Google Shape;3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268" y="0"/>
            <a:ext cx="347335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>
            <p:ph type="title"/>
          </p:nvPr>
        </p:nvSpPr>
        <p:spPr>
          <a:xfrm>
            <a:off x="292650" y="24032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337" name="Google Shape;337;p39"/>
          <p:cNvSpPr txBox="1"/>
          <p:nvPr>
            <p:ph idx="1" type="body"/>
          </p:nvPr>
        </p:nvSpPr>
        <p:spPr>
          <a:xfrm>
            <a:off x="364325" y="2341150"/>
            <a:ext cx="6766500" cy="247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Garamond"/>
                <a:ea typeface="Garamond"/>
                <a:cs typeface="Garamond"/>
                <a:sym typeface="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https://www.ibm.com/think/topics/quantum-computing</a:t>
            </a:r>
            <a:endParaRPr sz="1100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Garamond"/>
                <a:ea typeface="Garamond"/>
                <a:cs typeface="Garamond"/>
                <a:sym typeface="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https://www.planetcompliance.com/it-compliance/what-is-the-importance-of-cybersecurity/</a:t>
            </a:r>
            <a:endParaRPr sz="1100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Garamond"/>
                <a:ea typeface="Garamond"/>
                <a:cs typeface="Garamond"/>
                <a:sym typeface="Garamo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https://fieldeffect.com/blog/what-is-the-future-of-cyber-security</a:t>
            </a:r>
            <a:endParaRPr sz="1100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Garamond"/>
                <a:ea typeface="Garamond"/>
                <a:cs typeface="Garamond"/>
                <a:sym typeface="Garamon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https://www.journaldugeek.com/2023/07/05/quantique-google-frappe-un-grand-coup-avec-son-processeur-sycamore/</a:t>
            </a:r>
            <a:r>
              <a:rPr lang="en" sz="110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endParaRPr sz="1100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Garamond"/>
                <a:ea typeface="Garamond"/>
                <a:cs typeface="Garamond"/>
                <a:sym typeface="Garamond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https://www.ouest-france.fr/gaming/zevent-2024-statistiques-stars-presentes-le-resume-dun-marathon-caritatif-encore-exceptionnel-a1b179e0-6d30-11ef-ae01-eadd2e601b92</a:t>
            </a:r>
            <a:r>
              <a:rPr lang="en" sz="110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endParaRPr/>
          </a:p>
        </p:txBody>
      </p:sp>
      <p:sp>
        <p:nvSpPr>
          <p:cNvPr id="338" name="Google Shape;338;p3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1</a:t>
            </a:r>
            <a:r>
              <a:rPr lang="en" sz="3600">
                <a:solidFill>
                  <a:schemeClr val="accent6"/>
                </a:solidFill>
              </a:rPr>
              <a:t>.</a:t>
            </a:r>
            <a:br>
              <a:rPr lang="en">
                <a:solidFill>
                  <a:schemeClr val="accent6"/>
                </a:solidFill>
              </a:rPr>
            </a:br>
            <a:r>
              <a:rPr lang="en"/>
              <a:t>Introduction</a:t>
            </a:r>
            <a:endParaRPr/>
          </a:p>
        </p:txBody>
      </p:sp>
      <p:sp>
        <p:nvSpPr>
          <p:cNvPr id="109" name="Google Shape;109;p18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New Era of Computer Science ?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Timelines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19" title="Timeline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824" y="2587713"/>
            <a:ext cx="3269400" cy="209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 title="Historical-Eras-List_27c5571306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8612" y="2596375"/>
            <a:ext cx="3116913" cy="20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1188750" y="15237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Neospheric period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/The Cognitive era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1188725" y="3091275"/>
            <a:ext cx="3183600" cy="13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2" type="body"/>
          </p:nvPr>
        </p:nvSpPr>
        <p:spPr>
          <a:xfrm>
            <a:off x="4771775" y="3091325"/>
            <a:ext cx="3183600" cy="13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20" title="lock_dow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063" y="3091325"/>
            <a:ext cx="3314926" cy="186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 title="digita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763" y="3091325"/>
            <a:ext cx="3402375" cy="200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2.</a:t>
            </a:r>
            <a:br>
              <a:rPr lang="en"/>
            </a:br>
            <a:r>
              <a:rPr lang="en"/>
              <a:t>The 3E</a:t>
            </a:r>
            <a:endParaRPr/>
          </a:p>
        </p:txBody>
      </p:sp>
      <p:sp>
        <p:nvSpPr>
          <p:cNvPr id="134" name="Google Shape;134;p21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concept describe the new evolution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812000" y="1007900"/>
            <a:ext cx="6766500" cy="4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 expansions</a:t>
            </a:r>
            <a:endParaRPr/>
          </a:p>
        </p:txBody>
      </p:sp>
      <p:sp>
        <p:nvSpPr>
          <p:cNvPr id="140" name="Google Shape;140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1" name="Google Shape;141;p22"/>
          <p:cNvGrpSpPr/>
          <p:nvPr/>
        </p:nvGrpSpPr>
        <p:grpSpPr>
          <a:xfrm>
            <a:off x="273647" y="1889980"/>
            <a:ext cx="8596715" cy="1938480"/>
            <a:chOff x="2032650" y="1052425"/>
            <a:chExt cx="5078700" cy="1743237"/>
          </a:xfrm>
        </p:grpSpPr>
        <p:cxnSp>
          <p:nvCxnSpPr>
            <p:cNvPr id="142" name="Google Shape;142;p22"/>
            <p:cNvCxnSpPr>
              <a:stCxn id="143" idx="2"/>
              <a:endCxn id="144" idx="0"/>
            </p:cNvCxnSpPr>
            <p:nvPr/>
          </p:nvCxnSpPr>
          <p:spPr>
            <a:xfrm flipH="1" rot="-5400000">
              <a:off x="5169900" y="1038925"/>
              <a:ext cx="574500" cy="1770300"/>
            </a:xfrm>
            <a:prstGeom prst="bentConnector3">
              <a:avLst>
                <a:gd fmla="val 49995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cxnSp>
          <p:nvCxnSpPr>
            <p:cNvPr id="145" name="Google Shape;145;p22"/>
            <p:cNvCxnSpPr>
              <a:stCxn id="146" idx="0"/>
              <a:endCxn id="143" idx="2"/>
            </p:cNvCxnSpPr>
            <p:nvPr/>
          </p:nvCxnSpPr>
          <p:spPr>
            <a:xfrm rot="-5400000">
              <a:off x="3399600" y="1038863"/>
              <a:ext cx="574500" cy="1770300"/>
            </a:xfrm>
            <a:prstGeom prst="bentConnector3">
              <a:avLst>
                <a:gd fmla="val 49995" name="adj1"/>
              </a:avLst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diamond"/>
              <a:tailEnd len="med" w="med" type="diamond"/>
            </a:ln>
          </p:spPr>
        </p:cxnSp>
        <p:sp>
          <p:nvSpPr>
            <p:cNvPr id="143" name="Google Shape;143;p22"/>
            <p:cNvSpPr txBox="1"/>
            <p:nvPr/>
          </p:nvSpPr>
          <p:spPr>
            <a:xfrm>
              <a:off x="3802950" y="1052425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3E</a:t>
              </a:r>
              <a:endParaRPr b="1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6" name="Google Shape;146;p22"/>
            <p:cNvSpPr txBox="1"/>
            <p:nvPr/>
          </p:nvSpPr>
          <p:spPr>
            <a:xfrm>
              <a:off x="20326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Social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4" name="Google Shape;144;p22"/>
            <p:cNvSpPr txBox="1"/>
            <p:nvPr/>
          </p:nvSpPr>
          <p:spPr>
            <a:xfrm>
              <a:off x="55732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Economic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47" name="Google Shape;147;p22"/>
          <p:cNvSpPr txBox="1"/>
          <p:nvPr/>
        </p:nvSpPr>
        <p:spPr>
          <a:xfrm>
            <a:off x="2850009" y="3145238"/>
            <a:ext cx="34440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Education</a:t>
            </a:r>
            <a:endParaRPr sz="11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48" name="Google Shape;148;p22"/>
          <p:cNvCxnSpPr>
            <a:stCxn id="147" idx="0"/>
            <a:endCxn id="143" idx="2"/>
          </p:cNvCxnSpPr>
          <p:nvPr/>
        </p:nvCxnSpPr>
        <p:spPr>
          <a:xfrm rot="10800000">
            <a:off x="4572009" y="2539838"/>
            <a:ext cx="0" cy="60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3</a:t>
            </a:r>
            <a:r>
              <a:rPr lang="en">
                <a:solidFill>
                  <a:schemeClr val="accent6"/>
                </a:solidFill>
              </a:rPr>
              <a:t>.</a:t>
            </a:r>
            <a:br>
              <a:rPr lang="en"/>
            </a:br>
            <a:r>
              <a:rPr lang="en"/>
              <a:t>Explications of the 3E</a:t>
            </a:r>
            <a:endParaRPr/>
          </a:p>
        </p:txBody>
      </p:sp>
      <p:sp>
        <p:nvSpPr>
          <p:cNvPr id="154" name="Google Shape;154;p23"/>
          <p:cNvSpPr txBox="1"/>
          <p:nvPr>
            <p:ph idx="1" type="subTitle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 little explication of every expansion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4"/>
          <p:cNvSpPr txBox="1"/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social expansion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Social media: 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Their omnipresence in our lives.</a:t>
            </a:r>
            <a:endParaRPr sz="1700"/>
          </a:p>
        </p:txBody>
      </p:sp>
      <p:sp>
        <p:nvSpPr>
          <p:cNvPr id="162" name="Google Shape;162;p24"/>
          <p:cNvSpPr txBox="1"/>
          <p:nvPr>
            <p:ph idx="2" type="body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Online Communities: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/>
              <a:t>Their presence online.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